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70" r:id="rId4"/>
    <p:sldId id="263" r:id="rId5"/>
    <p:sldId id="264" r:id="rId6"/>
    <p:sldId id="274" r:id="rId7"/>
    <p:sldId id="279" r:id="rId8"/>
    <p:sldId id="271" r:id="rId9"/>
    <p:sldId id="275" r:id="rId10"/>
    <p:sldId id="278" r:id="rId11"/>
    <p:sldId id="272" r:id="rId12"/>
    <p:sldId id="277" r:id="rId13"/>
    <p:sldId id="280" r:id="rId14"/>
    <p:sldId id="273" r:id="rId15"/>
    <p:sldId id="281" r:id="rId1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/>
      <dgm:spPr>
        <a:solidFill>
          <a:srgbClr val="FFFF00"/>
        </a:solidFill>
      </dgm:spPr>
      <dgm:t>
        <a:bodyPr rtlCol="0"/>
        <a:lstStyle/>
        <a:p>
          <a:pPr rtl="0"/>
          <a:r>
            <a:rPr lang="cs-CZ" noProof="0" dirty="0"/>
            <a:t>Školní speciální pedagog</a:t>
          </a:r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/>
      <dgm:spPr>
        <a:solidFill>
          <a:srgbClr val="FFFF00"/>
        </a:solidFill>
      </dgm:spPr>
      <dgm:t>
        <a:bodyPr rtlCol="0"/>
        <a:lstStyle/>
        <a:p>
          <a:pPr rtl="0"/>
          <a:r>
            <a:rPr lang="cs-CZ" noProof="0" dirty="0"/>
            <a:t>Výchovný poradce</a:t>
          </a:r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>
        <a:solidFill>
          <a:srgbClr val="FFFF00"/>
        </a:solidFill>
      </dgm:spPr>
      <dgm:t>
        <a:bodyPr rtlCol="0"/>
        <a:lstStyle/>
        <a:p>
          <a:pPr rtl="0"/>
          <a:r>
            <a:rPr lang="cs-CZ" noProof="0" dirty="0"/>
            <a:t>Metodik prevence</a:t>
          </a:r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E5E95E82-EF79-43CA-AA86-43B0E1CBCD3F}">
      <dgm:prSet phldrT="[Text]"/>
      <dgm:spPr>
        <a:solidFill>
          <a:srgbClr val="FFFF00"/>
        </a:solidFill>
      </dgm:spPr>
      <dgm:t>
        <a:bodyPr rtlCol="0"/>
        <a:lstStyle/>
        <a:p>
          <a:pPr rtl="0"/>
          <a:r>
            <a:rPr lang="cs-CZ" noProof="0" dirty="0"/>
            <a:t>Školní psycholog</a:t>
          </a:r>
        </a:p>
        <a:p>
          <a:pPr rtl="0"/>
          <a:endParaRPr lang="cs-CZ" noProof="0" dirty="0"/>
        </a:p>
      </dgm:t>
    </dgm:pt>
    <dgm:pt modelId="{FD76A3AE-1B6C-45A0-8E84-63160283749F}" type="par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BF76010C-5523-4E13-B3E7-886DCE6AEBD4}" type="sib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0" tIns="0" rIns="223145" bIns="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noProof="0" dirty="0"/>
            <a:t>Školní speciální pedagog</a:t>
          </a:r>
        </a:p>
      </dsp:txBody>
      <dsp:txXfrm rot="5400000">
        <a:off x="2322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0" tIns="0" rIns="223145" bIns="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noProof="0" dirty="0"/>
            <a:t>Výchovný poradce</a:t>
          </a:r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0" tIns="0" rIns="223145" bIns="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noProof="0" dirty="0"/>
            <a:t>Metodik prevence</a:t>
          </a:r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0" tIns="0" rIns="223145" bIns="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noProof="0" dirty="0"/>
            <a:t>Školní psycholog</a:t>
          </a:r>
        </a:p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 noProof="0" dirty="0"/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8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93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09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41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6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107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97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98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31.08.2023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31.08.2023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31.08.2023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31.08.2023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31.08.2023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31.08.2023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31.08.2023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31.08.2023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Upravte styly předlohy textu.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Upravte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31.08.2023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31.08.2023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ŠPP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cs-CZ" dirty="0"/>
              <a:t>ŠKOLNÍ PORADENSKÉ PRACOVIŠTĚ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17022-9361-44F1-8A41-16696693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VÝCHOVNÝ PORADCE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67E1C6-D152-4D53-A54C-C7DD05B64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Řešení vážnějších školních a výchovných problémů žáků v součinnosti s třídními učiteli a vedením školy</a:t>
            </a:r>
          </a:p>
          <a:p>
            <a:pPr lvl="1"/>
            <a:r>
              <a:rPr lang="cs-CZ" dirty="0"/>
              <a:t>Komunikace s rodiči při řešení výchovných a vzdělávacích problémů</a:t>
            </a:r>
          </a:p>
          <a:p>
            <a:pPr lvl="1"/>
            <a:r>
              <a:rPr lang="cs-CZ" dirty="0"/>
              <a:t>Komunikace se žáky vykazující nevhodné chování, zhoršený prospěch či zvýšenou absenci </a:t>
            </a:r>
          </a:p>
          <a:p>
            <a:pPr lvl="0"/>
            <a:r>
              <a:rPr lang="cs-CZ" dirty="0"/>
              <a:t>Vyhledávat ve spolupráci s třídními učiteli a speciálním pedagogem školy žáky, jejichž vývoj a vzdělání vyžadují zvláštní pozornost</a:t>
            </a:r>
          </a:p>
          <a:p>
            <a:pPr lvl="0"/>
            <a:r>
              <a:rPr lang="cs-CZ" dirty="0"/>
              <a:t>Ve spolupráci s TU sledovat omluvené a neomluvené hodiny žáků, záškoláctví a sledování prospěchu žáků</a:t>
            </a:r>
          </a:p>
          <a:p>
            <a:pPr lvl="0"/>
            <a:r>
              <a:rPr lang="cs-CZ" dirty="0"/>
              <a:t>Spolupracovat s pracovníky OSPOD při řešení výchovných problémů a absencí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7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METODIK PREVENCE</a:t>
            </a:r>
          </a:p>
        </p:txBody>
      </p:sp>
      <p:sp>
        <p:nvSpPr>
          <p:cNvPr id="14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MICHAELA BENEŠOVÁ KOPŘIVOVÁ</a:t>
            </a:r>
          </a:p>
        </p:txBody>
      </p:sp>
    </p:spTree>
    <p:extLst>
      <p:ext uri="{BB962C8B-B14F-4D97-AF65-F5344CB8AC3E}">
        <p14:creationId xmlns:p14="http://schemas.microsoft.com/office/powerpoint/2010/main" val="14561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B0EB75E-E328-447E-BD40-85430CD0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 PREVENCE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9FEE8C-8A8A-4D36-B8E9-1B894C2FC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Tvorba a realizace aktivit školy zaměřených na prevenci záškoláctví, násilí, vandalismu, sexuálního zneužívání, zneužívání sektami, rasismus a xenofobie, </a:t>
            </a:r>
            <a:r>
              <a:rPr lang="cs-CZ" dirty="0" err="1"/>
              <a:t>prekriminálního</a:t>
            </a:r>
            <a:r>
              <a:rPr lang="cs-CZ" dirty="0"/>
              <a:t> a kriminálního chování, rizikových projevů sebepoškozování a dalšího rizikového chování</a:t>
            </a:r>
          </a:p>
          <a:p>
            <a:r>
              <a:rPr lang="cs-CZ" dirty="0"/>
              <a:t>Spolupráce s TU na řešení aktuálních problémů týkajících se vztahů ve třídě, užívání návykových látek a dalších negativních projevů</a:t>
            </a:r>
          </a:p>
          <a:p>
            <a:r>
              <a:rPr lang="cs-CZ" dirty="0"/>
              <a:t>Nastavení vhodné podpory směřující k odstranění rizikového chování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6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7C7AF-F4F7-4832-B6D9-DABEF822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 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2E7B65-839F-48F4-BD31-C43A8608C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Kontaktování odborného pracoviště (OSPOD, PPP, policie ČR, městská policie…)</a:t>
            </a:r>
          </a:p>
          <a:p>
            <a:r>
              <a:rPr lang="cs-CZ" dirty="0"/>
              <a:t>Metodická pomoc pedagogický pracovníkům školy</a:t>
            </a:r>
          </a:p>
          <a:p>
            <a:r>
              <a:rPr lang="cs-CZ" dirty="0"/>
              <a:t>Vyhledávání a orientační šetření žáků s rizikem či projevy rizikového chování</a:t>
            </a:r>
          </a:p>
        </p:txBody>
      </p:sp>
    </p:spTree>
    <p:extLst>
      <p:ext uri="{BB962C8B-B14F-4D97-AF65-F5344CB8AC3E}">
        <p14:creationId xmlns:p14="http://schemas.microsoft.com/office/powerpoint/2010/main" val="13376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ŠKOLNÍ PSYCHOLOG</a:t>
            </a:r>
          </a:p>
        </p:txBody>
      </p:sp>
      <p:sp>
        <p:nvSpPr>
          <p:cNvPr id="14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PETR VOLF</a:t>
            </a:r>
          </a:p>
        </p:txBody>
      </p:sp>
    </p:spTree>
    <p:extLst>
      <p:ext uri="{BB962C8B-B14F-4D97-AF65-F5344CB8AC3E}">
        <p14:creationId xmlns:p14="http://schemas.microsoft.com/office/powerpoint/2010/main" val="30470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7C7AF-F4F7-4832-B6D9-DABEF822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2E7B65-839F-48F4-BD31-C43A8608C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 případová práce se žáky v osobních problémech, zejména konzultace a vedení</a:t>
            </a:r>
          </a:p>
          <a:p>
            <a:r>
              <a:rPr lang="cs-CZ" dirty="0"/>
              <a:t>Krizová intervence pro žáky, rodiče i pedagogické pracovníky</a:t>
            </a:r>
          </a:p>
          <a:p>
            <a:r>
              <a:rPr lang="cs-CZ" dirty="0"/>
              <a:t>Prevence školního neúspěchu žáků</a:t>
            </a:r>
          </a:p>
          <a:p>
            <a:r>
              <a:rPr lang="cs-CZ" dirty="0"/>
              <a:t>Techniky a hygiena učení pro žáky</a:t>
            </a:r>
          </a:p>
          <a:p>
            <a:r>
              <a:rPr lang="cs-CZ" dirty="0"/>
              <a:t>Diagnostika a zjišťování sociálního klimatu ve třídě</a:t>
            </a:r>
          </a:p>
          <a:p>
            <a:r>
              <a:rPr lang="cs-CZ" dirty="0" err="1"/>
              <a:t>Screening</a:t>
            </a:r>
            <a:r>
              <a:rPr lang="cs-CZ" dirty="0"/>
              <a:t>, ankety a dotazníky ve škole</a:t>
            </a:r>
          </a:p>
        </p:txBody>
      </p:sp>
    </p:spTree>
    <p:extLst>
      <p:ext uri="{BB962C8B-B14F-4D97-AF65-F5344CB8AC3E}">
        <p14:creationId xmlns:p14="http://schemas.microsoft.com/office/powerpoint/2010/main" val="5443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ŠKOLNÍ PORADENSKÉ PRACOVIŠTĚ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Poskytuje bezplatné poradenské a konzultační služby</a:t>
            </a:r>
          </a:p>
          <a:p>
            <a:pPr lvl="1"/>
            <a:r>
              <a:rPr lang="cs-CZ" dirty="0"/>
              <a:t>Žákům, zákonným zástupcům a pedagogům</a:t>
            </a:r>
          </a:p>
          <a:p>
            <a:pPr lvl="1"/>
            <a:r>
              <a:rPr lang="cs-CZ" dirty="0"/>
              <a:t>Záruka intimity, bezpečí, podpory, pomoci a ochrany osobních údajů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CÍLE ŠPP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Rozvoj a podpora zdravých vztahů ve škole, zlepšování klimatu školy</a:t>
            </a:r>
          </a:p>
          <a:p>
            <a:pPr rtl="0"/>
            <a:r>
              <a:rPr lang="cs-CZ" dirty="0"/>
              <a:t>Vytvoření široké prevence sociálně patologických jevů</a:t>
            </a:r>
          </a:p>
          <a:p>
            <a:pPr rtl="0"/>
            <a:r>
              <a:rPr lang="cs-CZ" dirty="0"/>
              <a:t>Včasná intervence při aktuálních problémech</a:t>
            </a:r>
          </a:p>
          <a:p>
            <a:pPr rtl="0"/>
            <a:r>
              <a:rPr lang="cs-CZ" dirty="0"/>
              <a:t>Vyhledávání a péče o žáky s SVP a žáky nadané; vytvoření vhodných podmínek pro jejich vzdělávání</a:t>
            </a:r>
          </a:p>
          <a:p>
            <a:pPr rtl="0"/>
            <a:r>
              <a:rPr lang="cs-CZ" dirty="0"/>
              <a:t>Posílení péče o žáky ohrožené školním neúspěchem</a:t>
            </a:r>
          </a:p>
          <a:p>
            <a:pPr rtl="0"/>
            <a:r>
              <a:rPr lang="cs-CZ" dirty="0"/>
              <a:t>Prohloubení spolupráce mezi školou a rodiči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3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PRACOVNÍCI ŠPP</a:t>
            </a:r>
          </a:p>
        </p:txBody>
      </p:sp>
      <p:graphicFrame>
        <p:nvGraphicFramePr>
          <p:cNvPr id="8" name="Zástupný symbol pro obsah 2" descr="Lichoběžníkový seznam zobrazující 4 skupiny seřazené zleva doprava s popisem úkolu pod každou skupino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497827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ŠKOLNÍ SPECIÁLNÍ PEDAGOG</a:t>
            </a:r>
          </a:p>
        </p:txBody>
      </p:sp>
      <p:sp>
        <p:nvSpPr>
          <p:cNvPr id="14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MONIKA ŠULCOVÁ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B42716-BB66-4B91-A691-B2EFA6A9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PEDAGOG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78230B-46B7-4218-BCE8-5FA8C5D2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Konzultace pro rodiče, pedagogické pracovníky a žáky v oblasti speciálních vzdělávacích potřeb</a:t>
            </a:r>
          </a:p>
          <a:p>
            <a:r>
              <a:rPr lang="cs-CZ" dirty="0"/>
              <a:t>Vyhledávání žáků s rizikem vzniku speciálních vzdělávacích potřeb a žáků nadaných ve spolupráci s pedagogickými pracovníky</a:t>
            </a:r>
          </a:p>
          <a:p>
            <a:r>
              <a:rPr lang="cs-CZ" dirty="0"/>
              <a:t>Individuální a skupinová speciálně pedagogická péče, reedukační skupiny</a:t>
            </a:r>
          </a:p>
          <a:p>
            <a:r>
              <a:rPr lang="cs-CZ" dirty="0"/>
              <a:t>Spolupráce se školským poradenským zařízením (ŠPZ) v oblasti nastavování podpůrných opatření</a:t>
            </a:r>
          </a:p>
          <a:p>
            <a:pPr lvl="1"/>
            <a:r>
              <a:rPr lang="cs-CZ" dirty="0"/>
              <a:t>Speciálně pedagogické centrum (SPC)</a:t>
            </a:r>
          </a:p>
          <a:p>
            <a:pPr lvl="1"/>
            <a:r>
              <a:rPr lang="cs-CZ" dirty="0"/>
              <a:t>Pedagogicko-psychologická poradna (PPP)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06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B42716-BB66-4B91-A691-B2EFA6A9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78230B-46B7-4218-BCE8-5FA8C5D2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Tvorba plánu pedagogické podpory (PLPP) a individuálně vzdělávacích plánů (IVP)</a:t>
            </a:r>
          </a:p>
          <a:p>
            <a:r>
              <a:rPr lang="cs-CZ" dirty="0"/>
              <a:t>Metodická pomoc pedagogickým pracovníkům a zákonným zástupcům v oblasti speciální pedagogiky</a:t>
            </a:r>
          </a:p>
          <a:p>
            <a:r>
              <a:rPr lang="cs-CZ" dirty="0"/>
              <a:t>Koordinace a metodické vedení asistentů pedagoga</a:t>
            </a:r>
          </a:p>
          <a:p>
            <a:r>
              <a:rPr lang="cs-CZ" dirty="0"/>
              <a:t>Vyhodnocování účinnosti podpůrných opatření </a:t>
            </a:r>
          </a:p>
          <a:p>
            <a:r>
              <a:rPr lang="cs-CZ" dirty="0"/>
              <a:t>Spolupráce při zápisu do 1.třídy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VÝCHOVNÝ PORADCE</a:t>
            </a:r>
          </a:p>
        </p:txBody>
      </p:sp>
      <p:sp>
        <p:nvSpPr>
          <p:cNvPr id="14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dirty="0"/>
              <a:t>PETRA NAIMANNOVÁ</a:t>
            </a:r>
          </a:p>
        </p:txBody>
      </p:sp>
    </p:spTree>
    <p:extLst>
      <p:ext uri="{BB962C8B-B14F-4D97-AF65-F5344CB8AC3E}">
        <p14:creationId xmlns:p14="http://schemas.microsoft.com/office/powerpoint/2010/main" val="24356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EB42716-BB66-4B91-A691-B2EFA6A9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VÝCHOVNÝ PORADCE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D78230B-46B7-4218-BCE8-5FA8C5D2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Kariérové poradenství a poradenská pomoc žákům i zákonným zástupcům při rozhodování o další vzdělávací a profesní cestě žáků</a:t>
            </a:r>
          </a:p>
          <a:p>
            <a:pPr lvl="0"/>
            <a:r>
              <a:rPr lang="cs-CZ" dirty="0"/>
              <a:t>Spolupráce s poradenskými a informačními institucemi pracujícími v oblasti profesního poradenství</a:t>
            </a:r>
          </a:p>
          <a:p>
            <a:pPr lvl="0"/>
            <a:r>
              <a:rPr lang="cs-CZ" dirty="0"/>
              <a:t>Metodická pomoc kolegům v oblasti kariérového rozhodování žáků</a:t>
            </a:r>
          </a:p>
        </p:txBody>
      </p:sp>
    </p:spTree>
    <p:extLst>
      <p:ext uri="{BB962C8B-B14F-4D97-AF65-F5344CB8AC3E}">
        <p14:creationId xmlns:p14="http://schemas.microsoft.com/office/powerpoint/2010/main" val="29067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98</TotalTime>
  <Words>501</Words>
  <Application>Microsoft Office PowerPoint</Application>
  <PresentationFormat>Širokoúhlá obrazovka</PresentationFormat>
  <Paragraphs>71</Paragraphs>
  <Slides>15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Calibri</vt:lpstr>
      <vt:lpstr>Wingdings</vt:lpstr>
      <vt:lpstr>Školní předměty 16×9</vt:lpstr>
      <vt:lpstr>ŠPP</vt:lpstr>
      <vt:lpstr>ŠKOLNÍ PORADENSKÉ PRACOVIŠTĚ</vt:lpstr>
      <vt:lpstr>CÍLE ŠPP</vt:lpstr>
      <vt:lpstr>PRACOVNÍCI ŠPP</vt:lpstr>
      <vt:lpstr>ŠKOLNÍ SPECIÁLNÍ PEDAGOG</vt:lpstr>
      <vt:lpstr>SPECIÁLNÍ PEDAGOG</vt:lpstr>
      <vt:lpstr>Prezentace aplikace PowerPoint</vt:lpstr>
      <vt:lpstr>VÝCHOVNÝ PORADCE</vt:lpstr>
      <vt:lpstr>VÝCHOVNÝ PORADCE </vt:lpstr>
      <vt:lpstr>VÝCHOVNÝ PORADCE</vt:lpstr>
      <vt:lpstr>METODIK PREVENCE</vt:lpstr>
      <vt:lpstr>METODIK PREVENCE</vt:lpstr>
      <vt:lpstr>METODIK PREVENCE</vt:lpstr>
      <vt:lpstr>ŠKOLNÍ PSYCHOLOG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ŠPP</dc:title>
  <dc:creator>Petra Naimannová</dc:creator>
  <cp:lastModifiedBy>Petra Naimannová</cp:lastModifiedBy>
  <cp:revision>11</cp:revision>
  <dcterms:created xsi:type="dcterms:W3CDTF">2023-08-28T10:51:02Z</dcterms:created>
  <dcterms:modified xsi:type="dcterms:W3CDTF">2023-08-31T19:17:44Z</dcterms:modified>
</cp:coreProperties>
</file>